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331" r:id="rId2"/>
    <p:sldId id="332" r:id="rId3"/>
    <p:sldId id="533" r:id="rId4"/>
    <p:sldId id="534" r:id="rId5"/>
    <p:sldId id="535" r:id="rId6"/>
    <p:sldId id="536" r:id="rId7"/>
    <p:sldId id="334" r:id="rId8"/>
    <p:sldId id="537" r:id="rId9"/>
    <p:sldId id="538" r:id="rId10"/>
    <p:sldId id="539" r:id="rId11"/>
    <p:sldId id="540" r:id="rId12"/>
    <p:sldId id="541" r:id="rId13"/>
    <p:sldId id="825" r:id="rId14"/>
    <p:sldId id="826" r:id="rId15"/>
    <p:sldId id="827" r:id="rId16"/>
    <p:sldId id="542" r:id="rId17"/>
    <p:sldId id="543" r:id="rId18"/>
    <p:sldId id="756" r:id="rId19"/>
    <p:sldId id="371" r:id="rId20"/>
    <p:sldId id="374" r:id="rId21"/>
    <p:sldId id="802" r:id="rId22"/>
    <p:sldId id="792" r:id="rId23"/>
    <p:sldId id="805" r:id="rId24"/>
    <p:sldId id="794" r:id="rId25"/>
    <p:sldId id="797" r:id="rId26"/>
    <p:sldId id="828" r:id="rId27"/>
    <p:sldId id="829" r:id="rId28"/>
    <p:sldId id="803" r:id="rId29"/>
    <p:sldId id="341" r:id="rId30"/>
    <p:sldId id="342" r:id="rId31"/>
    <p:sldId id="804" r:id="rId32"/>
    <p:sldId id="812" r:id="rId33"/>
    <p:sldId id="813" r:id="rId34"/>
    <p:sldId id="814" r:id="rId35"/>
    <p:sldId id="815" r:id="rId36"/>
    <p:sldId id="816" r:id="rId37"/>
    <p:sldId id="817" r:id="rId38"/>
    <p:sldId id="818" r:id="rId39"/>
    <p:sldId id="819" r:id="rId40"/>
    <p:sldId id="820" r:id="rId41"/>
    <p:sldId id="821" r:id="rId42"/>
    <p:sldId id="822" r:id="rId43"/>
    <p:sldId id="823" r:id="rId44"/>
    <p:sldId id="824" r:id="rId45"/>
    <p:sldId id="333" r:id="rId46"/>
    <p:sldId id="808" r:id="rId47"/>
    <p:sldId id="335" r:id="rId48"/>
    <p:sldId id="336" r:id="rId49"/>
    <p:sldId id="337" r:id="rId50"/>
    <p:sldId id="338" r:id="rId51"/>
    <p:sldId id="339" r:id="rId52"/>
    <p:sldId id="809" r:id="rId53"/>
    <p:sldId id="810" r:id="rId54"/>
    <p:sldId id="811" r:id="rId55"/>
    <p:sldId id="318" r:id="rId56"/>
    <p:sldId id="340" r:id="rId57"/>
    <p:sldId id="317" r:id="rId58"/>
    <p:sldId id="314" r:id="rId59"/>
    <p:sldId id="315" r:id="rId6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78003" autoAdjust="0"/>
  </p:normalViewPr>
  <p:slideViewPr>
    <p:cSldViewPr>
      <p:cViewPr varScale="1">
        <p:scale>
          <a:sx n="66" d="100"/>
          <a:sy n="66" d="100"/>
        </p:scale>
        <p:origin x="1258"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11-10-2022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1T05:14:14.312"/>
    </inkml:context>
    <inkml:brush xml:id="br0">
      <inkml:brushProperty name="width" value="0.05292" units="cm"/>
      <inkml:brushProperty name="height" value="0.05292" units="cm"/>
      <inkml:brushProperty name="color" value="#FF0000"/>
    </inkml:brush>
  </inkml:definitions>
  <inkml:trace contextRef="#ctx0" brushRef="#br0">5115 16492 0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3234" indent="-285664">
              <a:buFont typeface="Arial" panose="020B0604020202020204" pitchFamily="34" charset="0"/>
              <a:buChar char="•"/>
            </a:pPr>
            <a:r>
              <a:rPr lang="en-IN" sz="1600" dirty="0">
                <a:solidFill>
                  <a:schemeClr val="bg1"/>
                </a:solidFill>
              </a:rPr>
              <a:t>Local Types/Classes in ABAP with Global Classes</a:t>
            </a:r>
          </a:p>
          <a:p>
            <a:pPr marL="133234" indent="-285664">
              <a:buFont typeface="Arial" panose="020B0604020202020204" pitchFamily="34" charset="0"/>
              <a:buChar char="•"/>
            </a:pPr>
            <a:r>
              <a:rPr lang="en-IN" sz="1600" dirty="0">
                <a:solidFill>
                  <a:schemeClr val="bg1"/>
                </a:solidFill>
              </a:rPr>
              <a:t>Implementing Class Pool Concept</a:t>
            </a:r>
            <a:endParaRPr lang="en-US" sz="1600" dirty="0">
              <a:solidFill>
                <a:schemeClr val="bg1"/>
              </a:solidFill>
            </a:endParaRPr>
          </a:p>
          <a:p>
            <a:pPr marL="133234" indent="-285664">
              <a:buFont typeface="Arial" panose="020B0604020202020204" pitchFamily="34" charset="0"/>
              <a:buChar char="•"/>
            </a:pPr>
            <a:r>
              <a:rPr lang="en-US" sz="1600" dirty="0">
                <a:solidFill>
                  <a:schemeClr val="bg1"/>
                </a:solidFill>
              </a:rPr>
              <a:t>Behavior Definition Introduction</a:t>
            </a:r>
          </a:p>
          <a:p>
            <a:pPr marL="133234" indent="-285664">
              <a:buFont typeface="Arial" panose="020B0604020202020204" pitchFamily="34" charset="0"/>
              <a:buChar char="•"/>
            </a:pPr>
            <a:r>
              <a:rPr lang="en-US" sz="1600" dirty="0">
                <a:solidFill>
                  <a:schemeClr val="bg1"/>
                </a:solidFill>
              </a:rPr>
              <a:t>Create Behavior Definition</a:t>
            </a:r>
          </a:p>
          <a:p>
            <a:pPr marL="133234" indent="-285664">
              <a:buFont typeface="Arial" panose="020B0604020202020204" pitchFamily="34" charset="0"/>
              <a:buChar char="•"/>
            </a:pPr>
            <a:r>
              <a:rPr lang="en-US" sz="1600" dirty="0">
                <a:solidFill>
                  <a:schemeClr val="bg1"/>
                </a:solidFill>
              </a:rPr>
              <a:t>Create Behavior implementation for Unmanaged Scenario</a:t>
            </a:r>
          </a:p>
          <a:p>
            <a:pPr marL="342900" indent="-342900">
              <a:buFont typeface="Arial" panose="020B0604020202020204" pitchFamily="34" charset="0"/>
              <a:buChar char="•"/>
            </a:pPr>
            <a:r>
              <a:rPr lang="en-US" sz="1600" dirty="0">
                <a:solidFill>
                  <a:schemeClr val="bg1"/>
                </a:solidFill>
              </a:rPr>
              <a:t>What is EML ?</a:t>
            </a:r>
          </a:p>
          <a:p>
            <a:pPr marL="342900" indent="-342900">
              <a:buFont typeface="Arial" panose="020B0604020202020204" pitchFamily="34" charset="0"/>
              <a:buChar char="•"/>
            </a:pPr>
            <a:r>
              <a:rPr lang="en-US" sz="1600" dirty="0">
                <a:solidFill>
                  <a:schemeClr val="bg1"/>
                </a:solidFill>
              </a:rPr>
              <a:t>Why we use EML</a:t>
            </a:r>
          </a:p>
          <a:p>
            <a:pPr marL="342900" indent="-342900">
              <a:buFont typeface="Arial" panose="020B0604020202020204" pitchFamily="34" charset="0"/>
              <a:buChar char="•"/>
            </a:pPr>
            <a:r>
              <a:rPr lang="en-US" sz="1600" dirty="0">
                <a:solidFill>
                  <a:schemeClr val="bg1"/>
                </a:solidFill>
              </a:rPr>
              <a:t>Syntax of EML</a:t>
            </a:r>
          </a:p>
          <a:p>
            <a:pPr marL="342900" indent="-342900">
              <a:buFont typeface="Arial" panose="020B0604020202020204" pitchFamily="34" charset="0"/>
              <a:buChar char="•"/>
            </a:pPr>
            <a:r>
              <a:rPr lang="en-US" sz="1600" dirty="0">
                <a:solidFill>
                  <a:schemeClr val="bg1"/>
                </a:solidFill>
              </a:rPr>
              <a:t>C-R-U-D Using EML</a:t>
            </a:r>
          </a:p>
          <a:p>
            <a:pPr marL="342900" indent="-342900">
              <a:buFont typeface="Arial" panose="020B0604020202020204" pitchFamily="34" charset="0"/>
              <a:buChar char="•"/>
            </a:pPr>
            <a:r>
              <a:rPr lang="en-US" sz="1600" dirty="0">
                <a:solidFill>
                  <a:schemeClr val="bg1"/>
                </a:solidFill>
              </a:rPr>
              <a:t>Implementation of EML</a:t>
            </a:r>
          </a:p>
          <a:p>
            <a:pPr marL="342900" indent="-342900">
              <a:buFont typeface="Arial" panose="020B0604020202020204" pitchFamily="34" charset="0"/>
              <a:buChar char="•"/>
            </a:pPr>
            <a:r>
              <a:rPr lang="en-IN" sz="1600" dirty="0">
                <a:solidFill>
                  <a:schemeClr val="bg1"/>
                </a:solidFill>
              </a:rPr>
              <a:t>Introduction to Managed Scenario</a:t>
            </a:r>
          </a:p>
          <a:p>
            <a:pPr marL="342900" indent="-342900">
              <a:buFont typeface="Arial" panose="020B0604020202020204" pitchFamily="34" charset="0"/>
              <a:buChar char="•"/>
            </a:pPr>
            <a:r>
              <a:rPr lang="en-IN" sz="1600" dirty="0">
                <a:solidFill>
                  <a:schemeClr val="bg1"/>
                </a:solidFill>
              </a:rPr>
              <a:t>Use Case for Managed Scenario</a:t>
            </a:r>
          </a:p>
          <a:p>
            <a:pPr marL="342900" indent="-342900">
              <a:buFont typeface="Arial" panose="020B0604020202020204" pitchFamily="34" charset="0"/>
              <a:buChar char="•"/>
            </a:pPr>
            <a:r>
              <a:rPr lang="en-IN" sz="1600" dirty="0">
                <a:solidFill>
                  <a:schemeClr val="bg1"/>
                </a:solidFill>
              </a:rPr>
              <a:t>Describing Functionality of Scenario</a:t>
            </a:r>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rPr>
              <a:t>Sequence Diagram</a:t>
            </a:r>
          </a:p>
          <a:p>
            <a:pPr marL="342900" indent="-342900">
              <a:buFont typeface="Arial" panose="020B0604020202020204" pitchFamily="34" charset="0"/>
              <a:buChar char="•"/>
            </a:pPr>
            <a:r>
              <a:rPr lang="en-US" sz="1600" dirty="0">
                <a:solidFill>
                  <a:schemeClr val="bg1"/>
                </a:solidFill>
              </a:rPr>
              <a:t>Implementing Create, Update and Delete</a:t>
            </a:r>
          </a:p>
          <a:p>
            <a:pPr marL="342900" indent="-342900">
              <a:buFont typeface="Arial" panose="020B0604020202020204" pitchFamily="34" charset="0"/>
              <a:buChar char="•"/>
            </a:pPr>
            <a:r>
              <a:rPr lang="en-US" sz="1600" dirty="0">
                <a:solidFill>
                  <a:schemeClr val="bg1"/>
                </a:solidFill>
              </a:rPr>
              <a:t>Make field read only</a:t>
            </a:r>
          </a:p>
          <a:p>
            <a:pPr marL="342900" indent="-342900">
              <a:buFont typeface="Arial" panose="020B0604020202020204" pitchFamily="34" charset="0"/>
              <a:buChar char="•"/>
            </a:pPr>
            <a:r>
              <a:rPr lang="en-US" sz="1600" dirty="0">
                <a:solidFill>
                  <a:schemeClr val="bg1"/>
                </a:solidFill>
              </a:rPr>
              <a:t>Making field Mandatory</a:t>
            </a:r>
          </a:p>
          <a:p>
            <a:pPr marL="342900" indent="-342900">
              <a:buFont typeface="Arial" panose="020B0604020202020204" pitchFamily="34" charset="0"/>
              <a:buChar char="•"/>
            </a:pPr>
            <a:r>
              <a:rPr lang="en-US" sz="1600" dirty="0">
                <a:solidFill>
                  <a:schemeClr val="bg1"/>
                </a:solidFill>
              </a:rPr>
              <a:t>Add validation to the code</a:t>
            </a:r>
          </a:p>
          <a:p>
            <a:pPr marL="342900" indent="-342900">
              <a:buFont typeface="Arial" panose="020B0604020202020204" pitchFamily="34" charset="0"/>
              <a:buChar char="•"/>
            </a:pPr>
            <a:r>
              <a:rPr lang="en-US" sz="1600" dirty="0">
                <a:solidFill>
                  <a:schemeClr val="bg1"/>
                </a:solidFill>
              </a:rPr>
              <a:t>Implement Actions - </a:t>
            </a:r>
            <a:r>
              <a:rPr lang="en-US" sz="1600" dirty="0" err="1">
                <a:solidFill>
                  <a:schemeClr val="bg1"/>
                </a:solidFill>
              </a:rPr>
              <a:t>set_status_booked</a:t>
            </a:r>
            <a:endParaRPr lang="en-US" sz="16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150604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10/11/2022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2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ithub.com/soyuztechnologies/BarclaysCorporateTraining/blob/master/Phase%201%20CDS%20and%20RAP%20based%20development/Day%2002/01_Agency.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37.emf"/></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4_Metadata_Extens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help.sap.com/viewer/923180ddb98240829d935862025004d6/Cloud/en-US/f6cb3e3402694f5585068e5e5161a7c1.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2/05_Final_CDS_Annotations.txt"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3/01%20Class%20Pool%20Code.txt" TargetMode="Externa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3/02%20BDEF%20Code.tx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3/03%20Behavior%20Pool%20logic.txt"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3/04%20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tiff"/><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tiff"/><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74.tiff"/><Relationship Id="rId5" Type="http://schemas.openxmlformats.org/officeDocument/2006/relationships/image" Target="../media/image73.tiff"/><Relationship Id="rId10" Type="http://schemas.openxmlformats.org/officeDocument/2006/relationships/image" Target="../media/image4.png"/><Relationship Id="rId4" Type="http://schemas.openxmlformats.org/officeDocument/2006/relationships/image" Target="../media/image72.tiff"/><Relationship Id="rId9" Type="http://schemas.openxmlformats.org/officeDocument/2006/relationships/hyperlink" Target="https://anubhavtrainings.com/"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7.jpg"/><Relationship Id="rId7" Type="http://schemas.openxmlformats.org/officeDocument/2006/relationships/image" Target="../media/image7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03</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Agency 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Entity 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latin typeface="Cooper Black" panose="0208090404030B020404" pitchFamily="18" charset="0"/>
              </a:rPr>
              <a:t>Create OData Service ( Business Service )</a:t>
            </a: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03</a:t>
            </a:r>
            <a:endParaRPr lang="en-IN" sz="4399" dirty="0">
              <a:solidFill>
                <a:schemeClr val="tx2">
                  <a:lumMod val="60000"/>
                  <a:lumOff val="40000"/>
                </a:schemeClr>
              </a:solidFill>
              <a:latin typeface="Cooper Black" panose="0208090404030B020404" pitchFamily="18" charset="0"/>
            </a:endParaRPr>
          </a:p>
        </p:txBody>
      </p:sp>
      <p:sp>
        <p:nvSpPr>
          <p:cNvPr id="8" name="TextBox 7">
            <a:extLst>
              <a:ext uri="{FF2B5EF4-FFF2-40B4-BE49-F238E27FC236}">
                <a16:creationId xmlns:a16="http://schemas.microsoft.com/office/drawing/2014/main" id="{1E8BD2BC-59B0-4D30-97AE-9B4A2D8F7B41}"/>
              </a:ext>
            </a:extLst>
          </p:cNvPr>
          <p:cNvSpPr txBox="1"/>
          <p:nvPr/>
        </p:nvSpPr>
        <p:spPr>
          <a:xfrm>
            <a:off x="693812" y="932697"/>
            <a:ext cx="7962085" cy="3370090"/>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Common Challenges in ABAP Development</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Evolution of ABAP Programming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RAP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Types of Scenarios</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Managed Scenario </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Unmanaged Scenario</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Explanation of Flight Data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Unmanaged Scenario </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Development (Unmanaged Scenario) </a:t>
            </a:r>
          </a:p>
          <a:p>
            <a:pPr marL="342900" marR="0" lvl="0" indent="-342900">
              <a:lnSpc>
                <a:spcPct val="107000"/>
              </a:lnSpc>
              <a:spcBef>
                <a:spcPts val="0"/>
              </a:spcBef>
              <a:spcAft>
                <a:spcPts val="80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CDS Views</a:t>
            </a:r>
          </a:p>
          <a:p>
            <a:pPr marL="133234" indent="-285664">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0814425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8CA1-0B32-EDE0-6738-34B95DF96DAF}"/>
              </a:ext>
            </a:extLst>
          </p:cNvPr>
          <p:cNvSpPr>
            <a:spLocks noGrp="1"/>
          </p:cNvSpPr>
          <p:nvPr>
            <p:ph type="title"/>
          </p:nvPr>
        </p:nvSpPr>
        <p:spPr/>
        <p:txBody>
          <a:bodyPr/>
          <a:lstStyle/>
          <a:p>
            <a:r>
              <a:rPr lang="en-US" dirty="0"/>
              <a:t>Metadata extension</a:t>
            </a:r>
          </a:p>
        </p:txBody>
      </p:sp>
      <p:sp>
        <p:nvSpPr>
          <p:cNvPr id="3" name="TextBox 2">
            <a:extLst>
              <a:ext uri="{FF2B5EF4-FFF2-40B4-BE49-F238E27FC236}">
                <a16:creationId xmlns:a16="http://schemas.microsoft.com/office/drawing/2014/main" id="{FE01DFEF-C8B0-D9A6-D658-5F34898B33D6}"/>
              </a:ext>
            </a:extLst>
          </p:cNvPr>
          <p:cNvSpPr txBox="1"/>
          <p:nvPr/>
        </p:nvSpPr>
        <p:spPr>
          <a:xfrm>
            <a:off x="405780" y="1052736"/>
            <a:ext cx="11593288" cy="1200329"/>
          </a:xfrm>
          <a:prstGeom prst="rect">
            <a:avLst/>
          </a:prstGeom>
          <a:noFill/>
        </p:spPr>
        <p:txBody>
          <a:bodyPr wrap="square" rtlCol="0">
            <a:spAutoFit/>
          </a:bodyPr>
          <a:lstStyle/>
          <a:p>
            <a:r>
              <a:rPr lang="en-US" dirty="0"/>
              <a:t>When we develop CDS views, we can put many annotations inside CDS. But when we looking forward to develop a UI application, we want @UI annotations. By putting these UI annotations directly inside CDS, we are </a:t>
            </a:r>
            <a:r>
              <a:rPr lang="en-US"/>
              <a:t>talking risk.</a:t>
            </a:r>
          </a:p>
        </p:txBody>
      </p:sp>
    </p:spTree>
    <p:extLst>
      <p:ext uri="{BB962C8B-B14F-4D97-AF65-F5344CB8AC3E}">
        <p14:creationId xmlns:p14="http://schemas.microsoft.com/office/powerpoint/2010/main" val="2075417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Metadata Extension</a:t>
            </a:r>
          </a:p>
          <a:p>
            <a:r>
              <a:rPr lang="en-US" sz="2000" dirty="0">
                <a:hlinkClick r:id="rId3"/>
              </a:rPr>
              <a:t>MDE file for Travel</a:t>
            </a:r>
            <a:endParaRPr lang="en-US" sz="2000" dirty="0"/>
          </a:p>
          <a:p>
            <a:endParaRPr lang="en-US" sz="2000" dirty="0"/>
          </a:p>
          <a:p>
            <a:r>
              <a:rPr lang="en-US" sz="2000" dirty="0"/>
              <a:t>Documentation</a:t>
            </a:r>
          </a:p>
          <a:p>
            <a:r>
              <a:rPr lang="en-US" sz="2000" dirty="0">
                <a:hlinkClick r:id="rId4"/>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1027606"/>
            <a:ext cx="4248472" cy="738664"/>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ZI_TRAVEL_U_XX  </a:t>
            </a:r>
            <a:r>
              <a:rPr lang="en-US" sz="1800" kern="0" dirty="0">
                <a:cs typeface="Arial" pitchFamily="34" charset="0"/>
              </a:rPr>
              <a:t>(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7259" y="420780"/>
            <a:ext cx="892266" cy="791187"/>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200" b="1" dirty="0">
                <a:solidFill>
                  <a:prstClr val="black"/>
                </a:solidFill>
                <a:latin typeface="Calibri" panose="020F0502020204030204"/>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600" dirty="0">
                <a:latin typeface="Cooper Black" panose="0208090404030B020404" pitchFamily="18" charset="0"/>
              </a:rPr>
              <a:t>Challenges in ABAP development</a:t>
            </a:r>
            <a:endParaRPr lang="en-IN" sz="3599" dirty="0">
              <a:solidFill>
                <a:prstClr val="black"/>
              </a:solidFill>
              <a:latin typeface="Cooper Black" panose="0208090404030B020404" pitchFamily="18" charset="0"/>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Alex, ABAP Developer,</a:t>
            </a:r>
          </a:p>
          <a:p>
            <a:pPr defTabSz="914126"/>
            <a:r>
              <a:rPr lang="en-US" sz="1799" b="1" dirty="0">
                <a:solidFill>
                  <a:prstClr val="black"/>
                </a:solidFill>
                <a:latin typeface="Calibri" panose="020F0502020204030204"/>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Stella, ABAP Developer,</a:t>
            </a:r>
          </a:p>
          <a:p>
            <a:pPr defTabSz="914126"/>
            <a:r>
              <a:rPr lang="en-US" sz="1799" b="1" dirty="0">
                <a:solidFill>
                  <a:prstClr val="black"/>
                </a:solidFill>
                <a:latin typeface="Calibri" panose="020F0502020204030204"/>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defTabSz="914126"/>
            <a:r>
              <a:rPr lang="en-US" sz="1799" b="1" dirty="0">
                <a:solidFill>
                  <a:prstClr val="black"/>
                </a:solidFill>
                <a:latin typeface="Calibri" panose="020F0502020204030204"/>
              </a:rPr>
              <a:t>Common needs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Create application logic</a:t>
            </a:r>
          </a:p>
          <a:p>
            <a:pPr marL="285664" indent="-285664" defTabSz="914126">
              <a:buFont typeface="Arial" panose="020B0604020202020204" pitchFamily="34" charset="0"/>
              <a:buChar char="•"/>
            </a:pPr>
            <a:r>
              <a:rPr lang="en-US" sz="1600" dirty="0">
                <a:solidFill>
                  <a:prstClr val="black"/>
                </a:solidFill>
                <a:latin typeface="Calibri" panose="020F0502020204030204"/>
              </a:rPr>
              <a:t>Insert, update, delete, validate, select data</a:t>
            </a:r>
          </a:p>
          <a:p>
            <a:pPr marL="285664" indent="-285664" defTabSz="914126">
              <a:buFont typeface="Arial" panose="020B0604020202020204" pitchFamily="34" charset="0"/>
              <a:buChar char="•"/>
            </a:pPr>
            <a:r>
              <a:rPr lang="en-US" sz="1600" dirty="0">
                <a:solidFill>
                  <a:prstClr val="black"/>
                </a:solidFill>
                <a:latin typeface="Calibri" panose="020F0502020204030204"/>
              </a:rPr>
              <a:t>Perform validations</a:t>
            </a:r>
          </a:p>
          <a:p>
            <a:pPr marL="285664" indent="-285664" defTabSz="914126">
              <a:buFont typeface="Arial" panose="020B0604020202020204" pitchFamily="34" charset="0"/>
              <a:buChar char="•"/>
            </a:pPr>
            <a:r>
              <a:rPr lang="en-US" sz="1600" dirty="0">
                <a:solidFill>
                  <a:prstClr val="black"/>
                </a:solidFill>
                <a:latin typeface="Calibri" panose="020F0502020204030204"/>
              </a:rPr>
              <a:t>Check customizing</a:t>
            </a:r>
          </a:p>
          <a:p>
            <a:pPr marL="285664" indent="-285664" defTabSz="914126">
              <a:buFont typeface="Arial" panose="020B0604020202020204" pitchFamily="34" charset="0"/>
              <a:buChar char="•"/>
            </a:pPr>
            <a:r>
              <a:rPr lang="en-US" sz="1600" dirty="0">
                <a:solidFill>
                  <a:prstClr val="black"/>
                </a:solidFill>
                <a:latin typeface="Calibri" panose="020F0502020204030204"/>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defTabSz="914126"/>
            <a:r>
              <a:rPr lang="en-US" sz="1799" b="1" dirty="0">
                <a:solidFill>
                  <a:prstClr val="black"/>
                </a:solidFill>
                <a:latin typeface="Calibri" panose="020F0502020204030204"/>
              </a:rPr>
              <a:t>Challenges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Thinks differently</a:t>
            </a:r>
          </a:p>
          <a:p>
            <a:pPr marL="285664" indent="-285664" defTabSz="914126">
              <a:buFont typeface="Arial" panose="020B0604020202020204" pitchFamily="34" charset="0"/>
              <a:buChar char="•"/>
            </a:pPr>
            <a:r>
              <a:rPr lang="en-US" sz="1600" dirty="0">
                <a:solidFill>
                  <a:prstClr val="black"/>
                </a:solidFill>
                <a:latin typeface="Calibri" panose="020F0502020204030204"/>
              </a:rPr>
              <a:t>Adapt application code</a:t>
            </a:r>
          </a:p>
          <a:p>
            <a:pPr marL="285664" indent="-285664" defTabSz="914126">
              <a:buFont typeface="Arial" panose="020B0604020202020204" pitchFamily="34" charset="0"/>
              <a:buChar char="•"/>
            </a:pPr>
            <a:r>
              <a:rPr lang="en-US" sz="1600" dirty="0">
                <a:solidFill>
                  <a:prstClr val="black"/>
                </a:solidFill>
                <a:latin typeface="Calibri" panose="020F0502020204030204"/>
              </a:rPr>
              <a:t>High maintenance</a:t>
            </a:r>
          </a:p>
          <a:p>
            <a:pPr marL="285664" indent="-285664" defTabSz="914126">
              <a:buFont typeface="Arial" panose="020B0604020202020204" pitchFamily="34" charset="0"/>
              <a:buChar char="•"/>
            </a:pPr>
            <a:r>
              <a:rPr lang="en-US" sz="1600" dirty="0">
                <a:solidFill>
                  <a:prstClr val="black"/>
                </a:solidFill>
                <a:latin typeface="Calibri" panose="020F0502020204030204"/>
              </a:rPr>
              <a:t>No standardization</a:t>
            </a:r>
          </a:p>
          <a:p>
            <a:pPr marL="285664" indent="-285664" defTabSz="914126">
              <a:buFont typeface="Arial" panose="020B0604020202020204" pitchFamily="34" charset="0"/>
              <a:buChar char="•"/>
            </a:pPr>
            <a:r>
              <a:rPr lang="en-US" sz="1600" dirty="0">
                <a:solidFill>
                  <a:prstClr val="black"/>
                </a:solidFill>
                <a:latin typeface="Calibri" panose="020F0502020204030204"/>
              </a:rPr>
              <a:t>Different coding practices</a:t>
            </a:r>
          </a:p>
          <a:p>
            <a:pPr marL="285664" indent="-285664" defTabSz="914126">
              <a:buFont typeface="Arial" panose="020B0604020202020204" pitchFamily="34" charset="0"/>
              <a:buChar char="•"/>
            </a:pPr>
            <a:r>
              <a:rPr lang="en-US" sz="1600" dirty="0">
                <a:solidFill>
                  <a:prstClr val="black"/>
                </a:solidFill>
                <a:latin typeface="Calibri" panose="020F0502020204030204"/>
              </a:rPr>
              <a:t>Lack of standard</a:t>
            </a:r>
            <a:endParaRPr lang="en-US" sz="1799" dirty="0">
              <a:solidFill>
                <a:prstClr val="black"/>
              </a:solidFill>
              <a:latin typeface="Calibri" panose="020F0502020204030204"/>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a16="http://schemas.microsoft.com/office/drawing/2014/main"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(I_Currency) and countries (I_Country) are generally available in your system and are included in our data model using associations.</a:t>
            </a:r>
          </a:p>
        </p:txBody>
      </p:sp>
    </p:spTree>
    <p:extLst>
      <p:ext uri="{BB962C8B-B14F-4D97-AF65-F5344CB8AC3E}">
        <p14:creationId xmlns:p14="http://schemas.microsoft.com/office/powerpoint/2010/main" val="16130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additive="base">
                                        <p:cTn id="1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46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7723211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0573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9140854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68069129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1C78EC37-9C90-4271-BFAC-2A5FD3DC1249}"/>
              </a:ext>
            </a:extLst>
          </p:cNvPr>
          <p:cNvSpPr/>
          <p:nvPr/>
        </p:nvSpPr>
        <p:spPr>
          <a:xfrm>
            <a:off x="117748" y="476672"/>
            <a:ext cx="576064" cy="576064"/>
          </a:xfrm>
          <a:prstGeom prst="smileyFace">
            <a:avLst/>
          </a:prstGeom>
          <a:solidFill>
            <a:schemeClr val="tx2">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466137-F867-4239-AC60-85A71EF9BD97}"/>
              </a:ext>
            </a:extLst>
          </p:cNvPr>
          <p:cNvSpPr/>
          <p:nvPr/>
        </p:nvSpPr>
        <p:spPr>
          <a:xfrm>
            <a:off x="1485900"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6" name="Rectangle 5">
            <a:extLst>
              <a:ext uri="{FF2B5EF4-FFF2-40B4-BE49-F238E27FC236}">
                <a16:creationId xmlns:a16="http://schemas.microsoft.com/office/drawing/2014/main" id="{16E49940-6870-4384-BDC1-7B45DB260EA2}"/>
              </a:ext>
            </a:extLst>
          </p:cNvPr>
          <p:cNvSpPr/>
          <p:nvPr/>
        </p:nvSpPr>
        <p:spPr>
          <a:xfrm>
            <a:off x="3862164"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a:t>
            </a:r>
          </a:p>
        </p:txBody>
      </p:sp>
      <p:sp>
        <p:nvSpPr>
          <p:cNvPr id="7" name="Rectangle 6">
            <a:extLst>
              <a:ext uri="{FF2B5EF4-FFF2-40B4-BE49-F238E27FC236}">
                <a16:creationId xmlns:a16="http://schemas.microsoft.com/office/drawing/2014/main" id="{F04AFAE3-A195-48A6-9C14-1F07D09DD69C}"/>
              </a:ext>
            </a:extLst>
          </p:cNvPr>
          <p:cNvSpPr/>
          <p:nvPr/>
        </p:nvSpPr>
        <p:spPr>
          <a:xfrm>
            <a:off x="6266995"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RAP</a:t>
            </a:r>
          </a:p>
        </p:txBody>
      </p:sp>
      <p:sp>
        <p:nvSpPr>
          <p:cNvPr id="8" name="Rectangle 7">
            <a:extLst>
              <a:ext uri="{FF2B5EF4-FFF2-40B4-BE49-F238E27FC236}">
                <a16:creationId xmlns:a16="http://schemas.microsoft.com/office/drawing/2014/main" id="{74C69CE4-B712-4909-8D46-F37E66DAE641}"/>
              </a:ext>
            </a:extLst>
          </p:cNvPr>
          <p:cNvSpPr/>
          <p:nvPr/>
        </p:nvSpPr>
        <p:spPr>
          <a:xfrm>
            <a:off x="8902724"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B-IMP</a:t>
            </a:r>
          </a:p>
        </p:txBody>
      </p:sp>
      <p:cxnSp>
        <p:nvCxnSpPr>
          <p:cNvPr id="10" name="Straight Connector 9">
            <a:extLst>
              <a:ext uri="{FF2B5EF4-FFF2-40B4-BE49-F238E27FC236}">
                <a16:creationId xmlns:a16="http://schemas.microsoft.com/office/drawing/2014/main" id="{9340040A-B226-4B52-BA8A-21D6CBA6008A}"/>
              </a:ext>
            </a:extLst>
          </p:cNvPr>
          <p:cNvCxnSpPr>
            <a:stCxn id="5" idx="2"/>
          </p:cNvCxnSpPr>
          <p:nvPr/>
        </p:nvCxnSpPr>
        <p:spPr>
          <a:xfrm>
            <a:off x="2313992"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21F0EE-CAFD-4393-9831-C39BF8EB2DAB}"/>
              </a:ext>
            </a:extLst>
          </p:cNvPr>
          <p:cNvCxnSpPr/>
          <p:nvPr/>
        </p:nvCxnSpPr>
        <p:spPr>
          <a:xfrm>
            <a:off x="4706159"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19FD66-FEF4-4A7D-9CEF-0B80B0B9A1CF}"/>
              </a:ext>
            </a:extLst>
          </p:cNvPr>
          <p:cNvCxnSpPr/>
          <p:nvPr/>
        </p:nvCxnSpPr>
        <p:spPr>
          <a:xfrm>
            <a:off x="40578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EC30CC-C146-4888-84AA-FDB669CBB57B}"/>
              </a:ext>
            </a:extLst>
          </p:cNvPr>
          <p:cNvCxnSpPr/>
          <p:nvPr/>
        </p:nvCxnSpPr>
        <p:spPr>
          <a:xfrm>
            <a:off x="711099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F7A8A4-F7FF-4BA4-944A-DC17D64849C9}"/>
              </a:ext>
            </a:extLst>
          </p:cNvPr>
          <p:cNvCxnSpPr/>
          <p:nvPr/>
        </p:nvCxnSpPr>
        <p:spPr>
          <a:xfrm>
            <a:off x="9730816"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FF9F05-320B-47D6-BD7E-65EBECA47317}"/>
              </a:ext>
            </a:extLst>
          </p:cNvPr>
          <p:cNvCxnSpPr/>
          <p:nvPr/>
        </p:nvCxnSpPr>
        <p:spPr>
          <a:xfrm>
            <a:off x="405780" y="1484784"/>
            <a:ext cx="190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ABB837-CA4F-4C99-8472-C75BE81EE7FB}"/>
              </a:ext>
            </a:extLst>
          </p:cNvPr>
          <p:cNvSpPr/>
          <p:nvPr/>
        </p:nvSpPr>
        <p:spPr>
          <a:xfrm>
            <a:off x="2313992" y="1484783"/>
            <a:ext cx="85913" cy="498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DA76E56-393B-42CA-A146-19112DEC8888}"/>
              </a:ext>
            </a:extLst>
          </p:cNvPr>
          <p:cNvCxnSpPr/>
          <p:nvPr/>
        </p:nvCxnSpPr>
        <p:spPr>
          <a:xfrm>
            <a:off x="2359711" y="1916833"/>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7F0FAF-AB1D-4716-96BB-EAC9E3CA0ED3}"/>
              </a:ext>
            </a:extLst>
          </p:cNvPr>
          <p:cNvSpPr/>
          <p:nvPr/>
        </p:nvSpPr>
        <p:spPr>
          <a:xfrm>
            <a:off x="4715527" y="1916832"/>
            <a:ext cx="45719" cy="4406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30323F-2DC4-4A43-ADFD-46A1696B323F}"/>
              </a:ext>
            </a:extLst>
          </p:cNvPr>
          <p:cNvSpPr/>
          <p:nvPr/>
        </p:nvSpPr>
        <p:spPr>
          <a:xfrm>
            <a:off x="7110969" y="2204863"/>
            <a:ext cx="45719" cy="4104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1CEAFF9-45BF-40B3-9413-05D1A9DE866C}"/>
              </a:ext>
            </a:extLst>
          </p:cNvPr>
          <p:cNvCxnSpPr/>
          <p:nvPr/>
        </p:nvCxnSpPr>
        <p:spPr>
          <a:xfrm>
            <a:off x="4770613" y="2276872"/>
            <a:ext cx="232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B7A25-8FE8-49FA-84B5-282D27A8822A}"/>
              </a:ext>
            </a:extLst>
          </p:cNvPr>
          <p:cNvCxnSpPr>
            <a:cxnSpLocks/>
          </p:cNvCxnSpPr>
          <p:nvPr/>
        </p:nvCxnSpPr>
        <p:spPr>
          <a:xfrm>
            <a:off x="7156688" y="2528900"/>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DA2782C-C5BD-418B-8388-B9F989FE19E0}"/>
              </a:ext>
            </a:extLst>
          </p:cNvPr>
          <p:cNvSpPr/>
          <p:nvPr/>
        </p:nvSpPr>
        <p:spPr>
          <a:xfrm>
            <a:off x="9736066" y="2539707"/>
            <a:ext cx="53173" cy="2617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9BA9DB8-657E-4B5A-9467-3D278270F13F}"/>
              </a:ext>
            </a:extLst>
          </p:cNvPr>
          <p:cNvSpPr txBox="1"/>
          <p:nvPr/>
        </p:nvSpPr>
        <p:spPr>
          <a:xfrm>
            <a:off x="2697227" y="1614411"/>
            <a:ext cx="1378684" cy="369332"/>
          </a:xfrm>
          <a:prstGeom prst="rect">
            <a:avLst/>
          </a:prstGeom>
          <a:noFill/>
        </p:spPr>
        <p:txBody>
          <a:bodyPr wrap="square" rtlCol="0">
            <a:spAutoFit/>
          </a:bodyPr>
          <a:lstStyle/>
          <a:p>
            <a:r>
              <a:rPr lang="en-US" sz="1800" b="1" i="1" dirty="0"/>
              <a:t>post</a:t>
            </a:r>
          </a:p>
        </p:txBody>
      </p:sp>
      <p:sp>
        <p:nvSpPr>
          <p:cNvPr id="28" name="TextBox 27">
            <a:extLst>
              <a:ext uri="{FF2B5EF4-FFF2-40B4-BE49-F238E27FC236}">
                <a16:creationId xmlns:a16="http://schemas.microsoft.com/office/drawing/2014/main" id="{6BF5A24A-824B-4C36-9B26-E9E6EF78E1AF}"/>
              </a:ext>
            </a:extLst>
          </p:cNvPr>
          <p:cNvSpPr txBox="1"/>
          <p:nvPr/>
        </p:nvSpPr>
        <p:spPr>
          <a:xfrm>
            <a:off x="5502708" y="1916833"/>
            <a:ext cx="1378684" cy="369332"/>
          </a:xfrm>
          <a:prstGeom prst="rect">
            <a:avLst/>
          </a:prstGeom>
          <a:noFill/>
        </p:spPr>
        <p:txBody>
          <a:bodyPr wrap="square" rtlCol="0">
            <a:spAutoFit/>
          </a:bodyPr>
          <a:lstStyle/>
          <a:p>
            <a:r>
              <a:rPr lang="en-US" sz="1800" b="1" i="1" dirty="0"/>
              <a:t>Create</a:t>
            </a:r>
          </a:p>
        </p:txBody>
      </p:sp>
      <p:sp>
        <p:nvSpPr>
          <p:cNvPr id="29" name="TextBox 28">
            <a:extLst>
              <a:ext uri="{FF2B5EF4-FFF2-40B4-BE49-F238E27FC236}">
                <a16:creationId xmlns:a16="http://schemas.microsoft.com/office/drawing/2014/main" id="{19588A4F-3A8E-4CCC-97A7-65908950F2F0}"/>
              </a:ext>
            </a:extLst>
          </p:cNvPr>
          <p:cNvSpPr txBox="1"/>
          <p:nvPr/>
        </p:nvSpPr>
        <p:spPr>
          <a:xfrm>
            <a:off x="7161936" y="2187172"/>
            <a:ext cx="3008585" cy="646331"/>
          </a:xfrm>
          <a:prstGeom prst="rect">
            <a:avLst/>
          </a:prstGeom>
          <a:noFill/>
        </p:spPr>
        <p:txBody>
          <a:bodyPr wrap="square" rtlCol="0">
            <a:spAutoFit/>
          </a:bodyPr>
          <a:lstStyle/>
          <a:p>
            <a:r>
              <a:rPr lang="en-US" sz="1800" b="1" i="1" dirty="0"/>
              <a:t>Create IMPORT</a:t>
            </a:r>
          </a:p>
          <a:p>
            <a:r>
              <a:rPr lang="en-US" sz="1800" b="1" i="1" dirty="0">
                <a:solidFill>
                  <a:srgbClr val="FFC000"/>
                </a:solidFill>
              </a:rPr>
              <a:t>Entities (%</a:t>
            </a:r>
            <a:r>
              <a:rPr lang="en-US" sz="1800" b="1" i="1" dirty="0" err="1">
                <a:solidFill>
                  <a:srgbClr val="FFC000"/>
                </a:solidFill>
              </a:rPr>
              <a:t>cid</a:t>
            </a:r>
            <a:r>
              <a:rPr lang="en-US" sz="1800" b="1" i="1" dirty="0">
                <a:solidFill>
                  <a:srgbClr val="FFC000"/>
                </a:solidFill>
              </a:rPr>
              <a:t>)</a:t>
            </a:r>
          </a:p>
        </p:txBody>
      </p:sp>
      <p:sp>
        <p:nvSpPr>
          <p:cNvPr id="30" name="Rectangle 29">
            <a:extLst>
              <a:ext uri="{FF2B5EF4-FFF2-40B4-BE49-F238E27FC236}">
                <a16:creationId xmlns:a16="http://schemas.microsoft.com/office/drawing/2014/main" id="{503E1ABA-3AE5-4CEB-BC4A-F1077715B9AC}"/>
              </a:ext>
            </a:extLst>
          </p:cNvPr>
          <p:cNvSpPr/>
          <p:nvPr/>
        </p:nvSpPr>
        <p:spPr>
          <a:xfrm>
            <a:off x="10830690" y="462283"/>
            <a:ext cx="1304958"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Legacy Code</a:t>
            </a:r>
          </a:p>
        </p:txBody>
      </p:sp>
      <p:cxnSp>
        <p:nvCxnSpPr>
          <p:cNvPr id="31" name="Straight Connector 30">
            <a:extLst>
              <a:ext uri="{FF2B5EF4-FFF2-40B4-BE49-F238E27FC236}">
                <a16:creationId xmlns:a16="http://schemas.microsoft.com/office/drawing/2014/main" id="{27E8D534-BF05-42F3-BA08-7A514D34B0AC}"/>
              </a:ext>
            </a:extLst>
          </p:cNvPr>
          <p:cNvCxnSpPr/>
          <p:nvPr/>
        </p:nvCxnSpPr>
        <p:spPr>
          <a:xfrm>
            <a:off x="11756777"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CA8E60-B866-490B-9D68-7DA09B525DE6}"/>
              </a:ext>
            </a:extLst>
          </p:cNvPr>
          <p:cNvCxnSpPr>
            <a:cxnSpLocks/>
          </p:cNvCxnSpPr>
          <p:nvPr/>
        </p:nvCxnSpPr>
        <p:spPr>
          <a:xfrm>
            <a:off x="9708775" y="2928942"/>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1111B4-4A37-441A-9231-4A8F4D4D43DF}"/>
              </a:ext>
            </a:extLst>
          </p:cNvPr>
          <p:cNvSpPr txBox="1"/>
          <p:nvPr/>
        </p:nvSpPr>
        <p:spPr>
          <a:xfrm>
            <a:off x="10102797" y="2559610"/>
            <a:ext cx="1378684" cy="369332"/>
          </a:xfrm>
          <a:prstGeom prst="rect">
            <a:avLst/>
          </a:prstGeom>
          <a:noFill/>
        </p:spPr>
        <p:txBody>
          <a:bodyPr wrap="square" rtlCol="0">
            <a:spAutoFit/>
          </a:bodyPr>
          <a:lstStyle/>
          <a:p>
            <a:r>
              <a:rPr lang="en-US" sz="1800" b="1" i="1" dirty="0"/>
              <a:t>Write to TB</a:t>
            </a:r>
          </a:p>
        </p:txBody>
      </p:sp>
      <p:sp>
        <p:nvSpPr>
          <p:cNvPr id="35" name="Rectangle 34">
            <a:extLst>
              <a:ext uri="{FF2B5EF4-FFF2-40B4-BE49-F238E27FC236}">
                <a16:creationId xmlns:a16="http://schemas.microsoft.com/office/drawing/2014/main" id="{13AF5743-4AC0-48DD-B642-5F51BBF91840}"/>
              </a:ext>
            </a:extLst>
          </p:cNvPr>
          <p:cNvSpPr/>
          <p:nvPr/>
        </p:nvSpPr>
        <p:spPr>
          <a:xfrm>
            <a:off x="11755958" y="2914553"/>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A127107-A8FD-433A-8685-1D9CB03C7539}"/>
              </a:ext>
            </a:extLst>
          </p:cNvPr>
          <p:cNvCxnSpPr>
            <a:cxnSpLocks/>
            <a:stCxn id="35" idx="2"/>
          </p:cNvCxnSpPr>
          <p:nvPr/>
        </p:nvCxnSpPr>
        <p:spPr>
          <a:xfrm flipH="1">
            <a:off x="9708775" y="3490617"/>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4340B06-CE9E-4AB1-BB62-C8FD6D43A06E}"/>
              </a:ext>
            </a:extLst>
          </p:cNvPr>
          <p:cNvCxnSpPr/>
          <p:nvPr/>
        </p:nvCxnSpPr>
        <p:spPr>
          <a:xfrm flipH="1">
            <a:off x="7156688" y="3717032"/>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B2750-0352-4DB0-A03F-B04A00A79782}"/>
              </a:ext>
            </a:extLst>
          </p:cNvPr>
          <p:cNvCxnSpPr/>
          <p:nvPr/>
        </p:nvCxnSpPr>
        <p:spPr>
          <a:xfrm>
            <a:off x="7156688" y="4005065"/>
            <a:ext cx="255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08CC15-8036-46DB-BAB4-3E944EB5904C}"/>
              </a:ext>
            </a:extLst>
          </p:cNvPr>
          <p:cNvCxnSpPr>
            <a:cxnSpLocks/>
          </p:cNvCxnSpPr>
          <p:nvPr/>
        </p:nvCxnSpPr>
        <p:spPr>
          <a:xfrm>
            <a:off x="9776513" y="4229084"/>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2090CC-EF06-4C34-8F67-6F791869D18A}"/>
              </a:ext>
            </a:extLst>
          </p:cNvPr>
          <p:cNvSpPr txBox="1"/>
          <p:nvPr/>
        </p:nvSpPr>
        <p:spPr>
          <a:xfrm>
            <a:off x="10170535" y="3859752"/>
            <a:ext cx="1378684" cy="369332"/>
          </a:xfrm>
          <a:prstGeom prst="rect">
            <a:avLst/>
          </a:prstGeom>
          <a:noFill/>
        </p:spPr>
        <p:txBody>
          <a:bodyPr wrap="square" rtlCol="0">
            <a:spAutoFit/>
          </a:bodyPr>
          <a:lstStyle/>
          <a:p>
            <a:r>
              <a:rPr lang="en-US" sz="1800" b="1" i="1" dirty="0"/>
              <a:t>Save to DB</a:t>
            </a:r>
          </a:p>
        </p:txBody>
      </p:sp>
      <p:sp>
        <p:nvSpPr>
          <p:cNvPr id="45" name="Rectangle 44">
            <a:extLst>
              <a:ext uri="{FF2B5EF4-FFF2-40B4-BE49-F238E27FC236}">
                <a16:creationId xmlns:a16="http://schemas.microsoft.com/office/drawing/2014/main" id="{D5EE5EF3-7261-4816-8C89-F5786A8D51AB}"/>
              </a:ext>
            </a:extLst>
          </p:cNvPr>
          <p:cNvSpPr/>
          <p:nvPr/>
        </p:nvSpPr>
        <p:spPr>
          <a:xfrm>
            <a:off x="11755958" y="4216006"/>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7CF6276-F92D-48BF-9A07-614159C9EE61}"/>
              </a:ext>
            </a:extLst>
          </p:cNvPr>
          <p:cNvCxnSpPr>
            <a:cxnSpLocks/>
            <a:stCxn id="45" idx="2"/>
          </p:cNvCxnSpPr>
          <p:nvPr/>
        </p:nvCxnSpPr>
        <p:spPr>
          <a:xfrm flipH="1">
            <a:off x="9708775" y="4792070"/>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1F0E6D-2C83-4821-8E21-CA775C88A8A5}"/>
              </a:ext>
            </a:extLst>
          </p:cNvPr>
          <p:cNvSpPr txBox="1"/>
          <p:nvPr/>
        </p:nvSpPr>
        <p:spPr>
          <a:xfrm>
            <a:off x="8080351" y="3697997"/>
            <a:ext cx="1378684" cy="369332"/>
          </a:xfrm>
          <a:prstGeom prst="rect">
            <a:avLst/>
          </a:prstGeom>
          <a:noFill/>
        </p:spPr>
        <p:txBody>
          <a:bodyPr wrap="square" rtlCol="0">
            <a:spAutoFit/>
          </a:bodyPr>
          <a:lstStyle/>
          <a:p>
            <a:r>
              <a:rPr lang="en-US" sz="1800" b="1" i="1" dirty="0"/>
              <a:t>save</a:t>
            </a:r>
          </a:p>
        </p:txBody>
      </p:sp>
      <p:cxnSp>
        <p:nvCxnSpPr>
          <p:cNvPr id="49" name="Straight Arrow Connector 48">
            <a:extLst>
              <a:ext uri="{FF2B5EF4-FFF2-40B4-BE49-F238E27FC236}">
                <a16:creationId xmlns:a16="http://schemas.microsoft.com/office/drawing/2014/main" id="{FBEEC4C3-6A40-4ACD-AA86-AEDC68492FCE}"/>
              </a:ext>
            </a:extLst>
          </p:cNvPr>
          <p:cNvCxnSpPr/>
          <p:nvPr/>
        </p:nvCxnSpPr>
        <p:spPr>
          <a:xfrm flipH="1">
            <a:off x="7133828" y="5013176"/>
            <a:ext cx="262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00E195-7C22-4F13-BFAA-82A7AA1520AE}"/>
              </a:ext>
            </a:extLst>
          </p:cNvPr>
          <p:cNvSpPr txBox="1"/>
          <p:nvPr/>
        </p:nvSpPr>
        <p:spPr>
          <a:xfrm>
            <a:off x="8004173" y="4972520"/>
            <a:ext cx="1378684" cy="369332"/>
          </a:xfrm>
          <a:prstGeom prst="rect">
            <a:avLst/>
          </a:prstGeom>
          <a:noFill/>
        </p:spPr>
        <p:txBody>
          <a:bodyPr wrap="square" rtlCol="0">
            <a:spAutoFit/>
          </a:bodyPr>
          <a:lstStyle/>
          <a:p>
            <a:r>
              <a:rPr lang="en-US" sz="1800" b="1" i="1" dirty="0"/>
              <a:t>cleanup</a:t>
            </a:r>
          </a:p>
        </p:txBody>
      </p:sp>
      <p:cxnSp>
        <p:nvCxnSpPr>
          <p:cNvPr id="52" name="Straight Arrow Connector 51">
            <a:extLst>
              <a:ext uri="{FF2B5EF4-FFF2-40B4-BE49-F238E27FC236}">
                <a16:creationId xmlns:a16="http://schemas.microsoft.com/office/drawing/2014/main" id="{7FAE6437-FA5C-40A3-BEDE-4C49CE94B391}"/>
              </a:ext>
            </a:extLst>
          </p:cNvPr>
          <p:cNvCxnSpPr/>
          <p:nvPr/>
        </p:nvCxnSpPr>
        <p:spPr>
          <a:xfrm>
            <a:off x="7172570" y="5373216"/>
            <a:ext cx="256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44D23C1-263C-4CB5-BA30-14432D3D73DA}"/>
              </a:ext>
            </a:extLst>
          </p:cNvPr>
          <p:cNvSpPr/>
          <p:nvPr/>
        </p:nvSpPr>
        <p:spPr>
          <a:xfrm>
            <a:off x="9736067" y="5388877"/>
            <a:ext cx="53172" cy="517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E5BA9A0-10F8-444B-9025-DE6C22653D49}"/>
              </a:ext>
            </a:extLst>
          </p:cNvPr>
          <p:cNvCxnSpPr>
            <a:stCxn id="53" idx="2"/>
          </p:cNvCxnSpPr>
          <p:nvPr/>
        </p:nvCxnSpPr>
        <p:spPr>
          <a:xfrm flipH="1">
            <a:off x="7156688" y="5906393"/>
            <a:ext cx="2605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35B9D6-3613-4756-9BAB-52F928F1E47B}"/>
              </a:ext>
            </a:extLst>
          </p:cNvPr>
          <p:cNvCxnSpPr>
            <a:stCxn id="21" idx="2"/>
          </p:cNvCxnSpPr>
          <p:nvPr/>
        </p:nvCxnSpPr>
        <p:spPr>
          <a:xfrm flipH="1">
            <a:off x="4761246" y="6309318"/>
            <a:ext cx="2372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F85E96-1CD3-48AA-925D-CF96C29EB8AB}"/>
              </a:ext>
            </a:extLst>
          </p:cNvPr>
          <p:cNvCxnSpPr/>
          <p:nvPr/>
        </p:nvCxnSpPr>
        <p:spPr>
          <a:xfrm flipH="1">
            <a:off x="2359711" y="6597352"/>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Decision 59">
            <a:extLst>
              <a:ext uri="{FF2B5EF4-FFF2-40B4-BE49-F238E27FC236}">
                <a16:creationId xmlns:a16="http://schemas.microsoft.com/office/drawing/2014/main" id="{FBF0DDC1-D0E8-44FB-A4E2-648BF4BFE8CD}"/>
              </a:ext>
            </a:extLst>
          </p:cNvPr>
          <p:cNvSpPr/>
          <p:nvPr/>
        </p:nvSpPr>
        <p:spPr>
          <a:xfrm>
            <a:off x="6166420" y="3490617"/>
            <a:ext cx="1006150" cy="45218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4B0AF0B-24EC-4C83-A047-43A81CEA7DA2}"/>
              </a:ext>
            </a:extLst>
          </p:cNvPr>
          <p:cNvSpPr txBox="1"/>
          <p:nvPr/>
        </p:nvSpPr>
        <p:spPr>
          <a:xfrm>
            <a:off x="7939083" y="3393345"/>
            <a:ext cx="1274101" cy="338554"/>
          </a:xfrm>
          <a:prstGeom prst="rect">
            <a:avLst/>
          </a:prstGeom>
          <a:noFill/>
        </p:spPr>
        <p:txBody>
          <a:bodyPr wrap="square" rtlCol="0">
            <a:spAutoFit/>
          </a:bodyPr>
          <a:lstStyle/>
          <a:p>
            <a:r>
              <a:rPr lang="en-US" sz="1600" dirty="0"/>
              <a:t>messages</a:t>
            </a:r>
          </a:p>
        </p:txBody>
      </p:sp>
      <p:cxnSp>
        <p:nvCxnSpPr>
          <p:cNvPr id="63" name="Straight Arrow Connector 62">
            <a:extLst>
              <a:ext uri="{FF2B5EF4-FFF2-40B4-BE49-F238E27FC236}">
                <a16:creationId xmlns:a16="http://schemas.microsoft.com/office/drawing/2014/main" id="{FA33BEC6-469A-4FD4-971D-EE2AC2EFF948}"/>
              </a:ext>
            </a:extLst>
          </p:cNvPr>
          <p:cNvCxnSpPr>
            <a:stCxn id="60" idx="1"/>
          </p:cNvCxnSpPr>
          <p:nvPr/>
        </p:nvCxnSpPr>
        <p:spPr>
          <a:xfrm flipH="1" flipV="1">
            <a:off x="405780" y="3697997"/>
            <a:ext cx="5760640" cy="1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8118C88-327C-4BAF-B9F2-8075AE8F2582}"/>
              </a:ext>
            </a:extLst>
          </p:cNvPr>
          <p:cNvCxnSpPr>
            <a:stCxn id="60" idx="2"/>
          </p:cNvCxnSpPr>
          <p:nvPr/>
        </p:nvCxnSpPr>
        <p:spPr>
          <a:xfrm rot="16200000" flipH="1">
            <a:off x="6870131" y="3742164"/>
            <a:ext cx="62264" cy="463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9A701EC-6D59-41E8-8C97-106C0954C2B5}"/>
              </a:ext>
            </a:extLst>
          </p:cNvPr>
          <p:cNvSpPr/>
          <p:nvPr/>
        </p:nvSpPr>
        <p:spPr>
          <a:xfrm>
            <a:off x="1546866" y="1774329"/>
            <a:ext cx="853038" cy="699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Agency customer id</a:t>
            </a:r>
          </a:p>
          <a:p>
            <a:pPr algn="ctr"/>
            <a:r>
              <a:rPr lang="en-US" sz="1000" dirty="0">
                <a:solidFill>
                  <a:schemeClr val="tx1"/>
                </a:solidFill>
              </a:rPr>
              <a:t>Start date</a:t>
            </a:r>
          </a:p>
          <a:p>
            <a:pPr algn="ctr"/>
            <a:r>
              <a:rPr lang="en-US" sz="1000" dirty="0">
                <a:solidFill>
                  <a:schemeClr val="tx1"/>
                </a:solidFill>
              </a:rPr>
              <a:t>End date</a:t>
            </a:r>
          </a:p>
        </p:txBody>
      </p:sp>
    </p:spTree>
    <p:extLst>
      <p:ext uri="{BB962C8B-B14F-4D97-AF65-F5344CB8AC3E}">
        <p14:creationId xmlns:p14="http://schemas.microsoft.com/office/powerpoint/2010/main" val="728129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65175" y="1340768"/>
            <a:ext cx="10225781" cy="5117999"/>
          </a:xfrm>
          <a:prstGeom prst="rect">
            <a:avLst/>
          </a:prstGeom>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 Update and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646331"/>
          </a:xfrm>
          <a:prstGeom prst="rect">
            <a:avLst/>
          </a:prstGeom>
          <a:noFill/>
        </p:spPr>
        <p:txBody>
          <a:bodyPr wrap="square" rtlCol="0">
            <a:spAutoFit/>
          </a:bodyPr>
          <a:lstStyle/>
          <a:p>
            <a:pPr algn="just"/>
            <a:r>
              <a:rPr lang="en-US" sz="1800" dirty="0"/>
              <a:t>For the Functionality of Create ,Update &amp; Delete we Implement the Code in Behavior Definition Class.</a:t>
            </a:r>
          </a:p>
          <a:p>
            <a:pPr algn="just"/>
            <a:r>
              <a:rPr lang="en-US" sz="1800" dirty="0"/>
              <a:t>Step 1: Click Create Button.</a:t>
            </a:r>
          </a:p>
        </p:txBody>
      </p:sp>
    </p:spTree>
    <p:extLst>
      <p:ext uri="{BB962C8B-B14F-4D97-AF65-F5344CB8AC3E}">
        <p14:creationId xmlns:p14="http://schemas.microsoft.com/office/powerpoint/2010/main" val="38142404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raw.githubusercontent.com/soyuztechnologies/restful-abap/master/Unmanaged%20Implementation/DevelopingUnmanagedTransactionalApp/images/5Create.png?token=ASAGDWZYH6IFR4SAWFYDNDDBUYRG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71"/>
          <a:stretch/>
        </p:blipFill>
        <p:spPr bwMode="auto">
          <a:xfrm>
            <a:off x="3025054" y="1124744"/>
            <a:ext cx="5950381" cy="281257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369332"/>
          </a:xfrm>
          <a:prstGeom prst="rect">
            <a:avLst/>
          </a:prstGeom>
          <a:noFill/>
        </p:spPr>
        <p:txBody>
          <a:bodyPr wrap="square" rtlCol="0">
            <a:spAutoFit/>
          </a:bodyPr>
          <a:lstStyle/>
          <a:p>
            <a:pPr algn="just"/>
            <a:r>
              <a:rPr lang="en-US" sz="1800" dirty="0"/>
              <a:t>Step 2: Fill all Correct Entries and Click on Create Button.</a:t>
            </a:r>
          </a:p>
        </p:txBody>
      </p:sp>
      <p:pic>
        <p:nvPicPr>
          <p:cNvPr id="5124" name="Picture 4" descr="https://raw.githubusercontent.com/soyuztechnologies/restful-abap/master/Unmanaged%20Implementation/DevelopingUnmanagedTransactionalApp/images/5CreateSaved.png?token=ASAGDWYVDYOJJ4VJK64DZM3BUYR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471" y="4314427"/>
            <a:ext cx="8287548" cy="2337514"/>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rot="5400000">
            <a:off x="5434979" y="3904537"/>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519105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Update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3: Select a Radio Button and Click Edit Option for Update.</a:t>
            </a:r>
          </a:p>
        </p:txBody>
      </p:sp>
      <p:pic>
        <p:nvPicPr>
          <p:cNvPr id="6146" name="Picture 2" descr="https://raw.githubusercontent.com/soyuztechnologies/restful-abap/master/Unmanaged%20Implementation/DevelopingUnmanagedTransactionalApp/images/6Update.png?token=ASAGDWYPMP4XQN42LDOM7YTBUYSGA"/>
          <p:cNvPicPr>
            <a:picLocks noChangeAspect="1" noChangeArrowheads="1"/>
          </p:cNvPicPr>
          <p:nvPr/>
        </p:nvPicPr>
        <p:blipFill rotWithShape="1">
          <a:blip r:embed="rId3">
            <a:extLst>
              <a:ext uri="{28A0092B-C50C-407E-A947-70E740481C1C}">
                <a14:useLocalDpi xmlns:a14="http://schemas.microsoft.com/office/drawing/2010/main" val="0"/>
              </a:ext>
            </a:extLst>
          </a:blip>
          <a:srcRect b="17284"/>
          <a:stretch/>
        </p:blipFill>
        <p:spPr bwMode="auto">
          <a:xfrm>
            <a:off x="609441" y="1196752"/>
            <a:ext cx="10564293" cy="26642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Unmanaged%20Implementation/DevelopingUnmanagedTransactionalApp/images/6Edit.png?token=ASAGDWZB7KWYAYGMTTSI2TLBUYSL6"/>
          <p:cNvPicPr>
            <a:picLocks noChangeAspect="1" noChangeArrowheads="1"/>
          </p:cNvPicPr>
          <p:nvPr/>
        </p:nvPicPr>
        <p:blipFill rotWithShape="1">
          <a:blip r:embed="rId4">
            <a:extLst>
              <a:ext uri="{28A0092B-C50C-407E-A947-70E740481C1C}">
                <a14:useLocalDpi xmlns:a14="http://schemas.microsoft.com/office/drawing/2010/main" val="0"/>
              </a:ext>
            </a:extLst>
          </a:blip>
          <a:srcRect t="5595" b="33611"/>
          <a:stretch/>
        </p:blipFill>
        <p:spPr bwMode="auto">
          <a:xfrm>
            <a:off x="1989956" y="4221088"/>
            <a:ext cx="8047417" cy="2430853"/>
          </a:xfrm>
          <a:prstGeom prst="rect">
            <a:avLst/>
          </a:prstGeom>
          <a:noFill/>
          <a:extLst>
            <a:ext uri="{909E8E84-426E-40DD-AFC4-6F175D3DCCD1}">
              <a14:hiddenFill xmlns:a14="http://schemas.microsoft.com/office/drawing/2010/main">
                <a:solidFill>
                  <a:srgbClr val="FFFFFF"/>
                </a:solidFill>
              </a14:hiddenFill>
            </a:ext>
          </a:extLst>
        </p:spPr>
      </p:pic>
      <p:sp>
        <p:nvSpPr>
          <p:cNvPr id="16" name="Chevron 15"/>
          <p:cNvSpPr/>
          <p:nvPr/>
        </p:nvSpPr>
        <p:spPr>
          <a:xfrm rot="5400000">
            <a:off x="5795019" y="3832529"/>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9279310"/>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4: Select a Radio Button and Click on Delete Button.</a:t>
            </a:r>
          </a:p>
        </p:txBody>
      </p:sp>
      <p:sp>
        <p:nvSpPr>
          <p:cNvPr id="16" name="Chevron 15"/>
          <p:cNvSpPr/>
          <p:nvPr/>
        </p:nvSpPr>
        <p:spPr>
          <a:xfrm rot="5400000">
            <a:off x="5795019" y="3760521"/>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70" name="Picture 2" descr="https://raw.githubusercontent.com/soyuztechnologies/restful-abap/master/Unmanaged%20Implementation/DevelopingUnmanagedTransactionalApp/images/7Search.png?token=ASAGDW4NFLPTIE2UN44LXMDBUYSZQ"/>
          <p:cNvPicPr>
            <a:picLocks noChangeAspect="1" noChangeArrowheads="1"/>
          </p:cNvPicPr>
          <p:nvPr/>
        </p:nvPicPr>
        <p:blipFill rotWithShape="1">
          <a:blip r:embed="rId3">
            <a:extLst>
              <a:ext uri="{28A0092B-C50C-407E-A947-70E740481C1C}">
                <a14:useLocalDpi xmlns:a14="http://schemas.microsoft.com/office/drawing/2010/main" val="0"/>
              </a:ext>
            </a:extLst>
          </a:blip>
          <a:srcRect t="3288" b="5228"/>
          <a:stretch/>
        </p:blipFill>
        <p:spPr bwMode="auto">
          <a:xfrm>
            <a:off x="619811" y="1268760"/>
            <a:ext cx="10819433" cy="2520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Unmanaged%20Implementation/DevelopingUnmanagedTransactionalApp/images/7confirmDelete.png?token=ASAGDW4W6NOFBCGPCR5Z2E3BUYS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979"/>
          <a:stretch/>
        </p:blipFill>
        <p:spPr bwMode="auto">
          <a:xfrm>
            <a:off x="3430116" y="4339476"/>
            <a:ext cx="5267400" cy="232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7939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s://raw.githubusercontent.com/soyuztechnologies/restful-abap/master/Unmanaged%20Implementation/DevelopingUnmanagedTransactionalApp/images/8CID.png?token=ASAGDWZQZY6Y4QTBSFHEHKLBUYP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3099938"/>
            <a:ext cx="7560840" cy="3372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9811" y="895161"/>
            <a:ext cx="10760867" cy="2031325"/>
          </a:xfrm>
          <a:prstGeom prst="rect">
            <a:avLst/>
          </a:prstGeom>
          <a:noFill/>
        </p:spPr>
        <p:txBody>
          <a:bodyPr wrap="square" rtlCol="0">
            <a:spAutoFit/>
          </a:bodyPr>
          <a:lstStyle/>
          <a:p>
            <a:pPr lvl="0" defTabSz="914400" eaLnBrk="0" fontAlgn="base" hangingPunct="0">
              <a:spcBef>
                <a:spcPct val="0"/>
              </a:spcBef>
              <a:spcAft>
                <a:spcPct val="0"/>
              </a:spcAft>
            </a:pPr>
            <a:r>
              <a:rPr lang="en-US" sz="1800" dirty="0"/>
              <a:t>“Actions” are </a:t>
            </a:r>
            <a:r>
              <a:rPr lang="en-US" sz="1800" b="1" dirty="0"/>
              <a:t>addition operations in addition to CRUD operations</a:t>
            </a:r>
            <a:r>
              <a:rPr lang="en-US" sz="1800" dirty="0"/>
              <a:t>. Are the operations which are non-standard for a business object</a:t>
            </a:r>
            <a:endParaRPr lang="en-US" altLang="en-US" sz="1800" dirty="0">
              <a:solidFill>
                <a:srgbClr val="24292F"/>
              </a:solidFill>
            </a:endParaRPr>
          </a:p>
          <a:p>
            <a:pPr lvl="0" algn="just" defTabSz="914400" eaLnBrk="0" fontAlgn="base" hangingPunct="0">
              <a:spcBef>
                <a:spcPct val="0"/>
              </a:spcBef>
              <a:spcAft>
                <a:spcPct val="0"/>
              </a:spcAft>
            </a:pPr>
            <a:r>
              <a:rPr lang="en-US" altLang="en-US" sz="1800" dirty="0">
                <a:solidFill>
                  <a:srgbClr val="24292F"/>
                </a:solidFill>
              </a:rPr>
              <a:t>Below steps describes the implementation of an action related to the travel instances. Using this action, the end user should be able to change the status of travel processing.</a:t>
            </a:r>
          </a:p>
          <a:p>
            <a:pPr lvl="0" defTabSz="914400" eaLnBrk="0" fontAlgn="base" hangingPunct="0">
              <a:spcBef>
                <a:spcPct val="0"/>
              </a:spcBef>
              <a:spcAft>
                <a:spcPct val="0"/>
              </a:spcAft>
            </a:pPr>
            <a:endParaRPr lang="en-US" altLang="en-US" sz="1800" dirty="0"/>
          </a:p>
          <a:p>
            <a:pPr lvl="0" defTabSz="914400" eaLnBrk="0" fontAlgn="base" hangingPunct="0">
              <a:spcBef>
                <a:spcPct val="0"/>
              </a:spcBef>
              <a:spcAft>
                <a:spcPct val="0"/>
              </a:spcAft>
              <a:buFontTx/>
              <a:buAutoNum type="arabicPeriod"/>
            </a:pPr>
            <a:r>
              <a:rPr lang="en-US" altLang="en-US" sz="1800" dirty="0">
                <a:solidFill>
                  <a:srgbClr val="24292F"/>
                </a:solidFill>
              </a:rPr>
              <a:t>Adding a Type Definition for Import and Export Parameters Required for the </a:t>
            </a:r>
            <a:r>
              <a:rPr lang="en-US" altLang="en-US" sz="1800" b="1" dirty="0">
                <a:solidFill>
                  <a:srgbClr val="24292F"/>
                </a:solidFill>
              </a:rPr>
              <a:t>Action SET_STATUS_BOOKED</a:t>
            </a:r>
          </a:p>
          <a:p>
            <a:pPr defTabSz="914400" eaLnBrk="0" fontAlgn="base" hangingPunct="0">
              <a:spcBef>
                <a:spcPct val="0"/>
              </a:spcBef>
              <a:spcAft>
                <a:spcPct val="0"/>
              </a:spcAft>
              <a:buFontTx/>
              <a:buAutoNum type="arabicPeriod"/>
            </a:pPr>
            <a:r>
              <a:rPr lang="en-US" sz="1800" dirty="0"/>
              <a:t>Implementing the Action Handling.</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733528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raw.githubusercontent.com/soyuztechnologies/restful-abap/master/Unmanaged%20Implementation/DevelopingUnmanagedTransactionalApp/images/8SelRadio.png?token=ASAGDW2TY5U3VUC3P2YWYQ3BUYTGA"/>
          <p:cNvPicPr>
            <a:picLocks noChangeAspect="1" noChangeArrowheads="1"/>
          </p:cNvPicPr>
          <p:nvPr/>
        </p:nvPicPr>
        <p:blipFill rotWithShape="1">
          <a:blip r:embed="rId2">
            <a:extLst>
              <a:ext uri="{28A0092B-C50C-407E-A947-70E740481C1C}">
                <a14:useLocalDpi xmlns:a14="http://schemas.microsoft.com/office/drawing/2010/main" val="0"/>
              </a:ext>
            </a:extLst>
          </a:blip>
          <a:srcRect t="13067" b="11452"/>
          <a:stretch/>
        </p:blipFill>
        <p:spPr bwMode="auto">
          <a:xfrm>
            <a:off x="1010787" y="1124744"/>
            <a:ext cx="9980169" cy="252028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9811" y="895161"/>
            <a:ext cx="10959574" cy="369332"/>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800" dirty="0">
                <a:solidFill>
                  <a:srgbClr val="24292F"/>
                </a:solidFill>
              </a:rPr>
              <a:t>Select Radio Button and Click on </a:t>
            </a:r>
            <a:r>
              <a:rPr lang="en-US" altLang="en-US" sz="1800" b="1" dirty="0">
                <a:solidFill>
                  <a:srgbClr val="24292F"/>
                </a:solidFill>
              </a:rPr>
              <a:t>Set To Booked &amp; Travel Status </a:t>
            </a:r>
            <a:r>
              <a:rPr lang="en-US" altLang="en-US" sz="1800" dirty="0">
                <a:solidFill>
                  <a:srgbClr val="24292F"/>
                </a:solidFill>
              </a:rPr>
              <a:t>Change to Book </a:t>
            </a:r>
            <a:r>
              <a:rPr lang="en-US" altLang="en-US" sz="1800" b="1" dirty="0">
                <a:solidFill>
                  <a:srgbClr val="24292F"/>
                </a:solidFill>
              </a:rPr>
              <a:t>(B)</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4" descr="8StatusChanged.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https://raw.githubusercontent.com/soyuztechnologies/restful-abap/master/Unmanaged%20Implementation/DevelopingUnmanagedTransactionalApp/images/8StatusChanged.png?token=ASAGDW3NA3D32HNYLQ3LBULBUYTVO"/>
          <p:cNvPicPr>
            <a:picLocks noChangeAspect="1" noChangeArrowheads="1"/>
          </p:cNvPicPr>
          <p:nvPr/>
        </p:nvPicPr>
        <p:blipFill rotWithShape="1">
          <a:blip r:embed="rId4">
            <a:extLst>
              <a:ext uri="{28A0092B-C50C-407E-A947-70E740481C1C}">
                <a14:useLocalDpi xmlns:a14="http://schemas.microsoft.com/office/drawing/2010/main" val="0"/>
              </a:ext>
            </a:extLst>
          </a:blip>
          <a:srcRect t="15608"/>
          <a:stretch/>
        </p:blipFill>
        <p:spPr bwMode="auto">
          <a:xfrm>
            <a:off x="1615943" y="4293096"/>
            <a:ext cx="8769856" cy="2257369"/>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p:cNvSpPr/>
          <p:nvPr/>
        </p:nvSpPr>
        <p:spPr>
          <a:xfrm rot="5400000">
            <a:off x="5778955" y="3672449"/>
            <a:ext cx="486897" cy="576064"/>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4761466"/>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160521408"/>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03</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102468601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B8925C0-6B4B-2A3F-E469-E845481AB338}"/>
                  </a:ext>
                </a:extLst>
              </p14:cNvPr>
              <p14:cNvContentPartPr/>
              <p14:nvPr/>
            </p14:nvContentPartPr>
            <p14:xfrm>
              <a:off x="1841400" y="5937120"/>
              <a:ext cx="360" cy="360"/>
            </p14:xfrm>
          </p:contentPart>
        </mc:Choice>
        <mc:Fallback xmlns="">
          <p:pic>
            <p:nvPicPr>
              <p:cNvPr id="3" name="Ink 2">
                <a:extLst>
                  <a:ext uri="{FF2B5EF4-FFF2-40B4-BE49-F238E27FC236}">
                    <a16:creationId xmlns:a16="http://schemas.microsoft.com/office/drawing/2014/main" id="{0B8925C0-6B4B-2A3F-E469-E845481AB338}"/>
                  </a:ext>
                </a:extLst>
              </p:cNvPr>
              <p:cNvPicPr/>
              <p:nvPr/>
            </p:nvPicPr>
            <p:blipFill>
              <a:blip r:embed="rId5"/>
              <a:stretch>
                <a:fillRect/>
              </a:stretch>
            </p:blipFill>
            <p:spPr>
              <a:xfrm>
                <a:off x="1832040" y="5927760"/>
                <a:ext cx="19080" cy="19080"/>
              </a:xfrm>
              <a:prstGeom prst="rect">
                <a:avLst/>
              </a:prstGeom>
            </p:spPr>
          </p:pic>
        </mc:Fallback>
      </mc:AlternateContent>
    </p:spTree>
    <p:extLst>
      <p:ext uri="{BB962C8B-B14F-4D97-AF65-F5344CB8AC3E}">
        <p14:creationId xmlns:p14="http://schemas.microsoft.com/office/powerpoint/2010/main" val="18495611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10131</TotalTime>
  <Words>3825</Words>
  <Application>Microsoft Office PowerPoint</Application>
  <PresentationFormat>Custom</PresentationFormat>
  <Paragraphs>455</Paragraphs>
  <Slides>59</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72 Black</vt:lpstr>
      <vt:lpstr>-apple-system</vt:lpstr>
      <vt:lpstr>Arial</vt:lpstr>
      <vt:lpstr>Arial Black</vt:lpstr>
      <vt:lpstr>Arial Bold</vt:lpstr>
      <vt:lpstr>Calibri</vt:lpstr>
      <vt:lpstr>Cooper Black</vt:lpstr>
      <vt:lpstr>Courier New</vt:lpstr>
      <vt:lpstr>Open Sans</vt:lpstr>
      <vt:lpstr>Patua One</vt:lpstr>
      <vt:lpstr>Symbol</vt:lpstr>
      <vt:lpstr>Wingdings</vt:lpstr>
      <vt:lpstr>Office Theme</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Metadata extension</vt:lpstr>
      <vt:lpstr>PowerPoint Presentation</vt:lpstr>
      <vt:lpstr>PowerPoint Presentation</vt:lpstr>
      <vt:lpstr>Developing Read only List Report </vt:lpstr>
      <vt:lpstr>CDS Views with Annotations</vt:lpstr>
      <vt:lpstr>Local Types/Classes in ABAP with Global Classes</vt:lpstr>
      <vt:lpstr>Implementing Class Pool Concept</vt:lpstr>
      <vt:lpstr>Un-managed Implementation</vt:lpstr>
      <vt:lpstr>Behavior Definition  </vt:lpstr>
      <vt:lpstr>Behavior Pool  </vt:lpstr>
      <vt:lpstr>Business Object’s Runtime Implementation</vt:lpstr>
      <vt:lpstr>What is %CID</vt:lpstr>
      <vt:lpstr>Create of Behavior Definition</vt:lpstr>
      <vt:lpstr>Implementing Behavior Definition  </vt:lpstr>
      <vt:lpstr>PowerPoint Presentation</vt:lpstr>
      <vt:lpstr>Implementing Create, Update and Delete</vt:lpstr>
      <vt:lpstr>Implementing Create</vt:lpstr>
      <vt:lpstr>Implementing Update</vt:lpstr>
      <vt:lpstr>Implementing Delete</vt:lpstr>
      <vt:lpstr>Action Implementation</vt:lpstr>
      <vt:lpstr>Action Implementation</vt:lpstr>
      <vt:lpstr>Behavior Pool Logic </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Our new Business Object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304</cp:revision>
  <dcterms:created xsi:type="dcterms:W3CDTF">2013-09-12T13:05:01Z</dcterms:created>
  <dcterms:modified xsi:type="dcterms:W3CDTF">2022-10-11T07:29:16Z</dcterms:modified>
</cp:coreProperties>
</file>